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</p:embeddedFont>
    <p:embeddedFont>
      <p:font typeface="Libre Baskerville" panose="020000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115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6304F-1911-8823-6F15-C94416B2B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F0E02B-2261-6F57-49B5-6E94EBDA5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D4BBB-23B8-3F0C-9384-B14E20180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7D533-B557-3403-8741-EC4CBBEF2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09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D0814-3325-1221-FE97-AACB472C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2415C6-F71C-F536-1CFE-2E1D2CF7A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5B970-8CBB-5734-9648-DFFBC7ABA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55EA9-30FF-95BD-6FD9-9BACE54B9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3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hunder10046/Smart_City_road_light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52189" y="523460"/>
            <a:ext cx="6784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5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City Road Lights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717065" y="1182818"/>
            <a:ext cx="7095980" cy="51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A Smart, Energy-Efficient Street Lighting System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EA5AB-CAA4-63B9-A4F1-5A4DD7344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731" y="0"/>
            <a:ext cx="6180784" cy="822960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2486275-DBC1-2CCB-F72B-5016221B65E8}"/>
              </a:ext>
            </a:extLst>
          </p:cNvPr>
          <p:cNvSpPr/>
          <p:nvPr/>
        </p:nvSpPr>
        <p:spPr>
          <a:xfrm>
            <a:off x="6666187" y="479537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latin typeface="DM Sans" pitchFamily="34" charset="0"/>
              </a:rPr>
              <a:t>Shah Ahmed Raad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latin typeface="DM Sans" pitchFamily="34" charset="0"/>
              </a:rPr>
              <a:t>Roll : 2003042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latin typeface="DM Sans" pitchFamily="34" charset="0"/>
              </a:rPr>
              <a:t>Dept of CSE | RUET </a:t>
            </a:r>
            <a:endParaRPr lang="en-US" sz="175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174BB-F84C-9B46-E3C4-F7684246A0CE}"/>
              </a:ext>
            </a:extLst>
          </p:cNvPr>
          <p:cNvSpPr/>
          <p:nvPr/>
        </p:nvSpPr>
        <p:spPr>
          <a:xfrm>
            <a:off x="11441723" y="6641739"/>
            <a:ext cx="3188677" cy="1594338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BFE87613-E653-FAD6-5EC4-FE58FA57282E}"/>
              </a:ext>
            </a:extLst>
          </p:cNvPr>
          <p:cNvSpPr/>
          <p:nvPr/>
        </p:nvSpPr>
        <p:spPr>
          <a:xfrm>
            <a:off x="6256624" y="279384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b="1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CSE 3200 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2000" b="1" dirty="0"/>
              <a:t>Software Development Project II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D9DFD161-5717-C512-7079-C07662C7008E}"/>
              </a:ext>
            </a:extLst>
          </p:cNvPr>
          <p:cNvSpPr/>
          <p:nvPr/>
        </p:nvSpPr>
        <p:spPr>
          <a:xfrm>
            <a:off x="8562349" y="1550807"/>
            <a:ext cx="5454991" cy="32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600" b="1" dirty="0">
                <a:hlinkClick r:id="rId4"/>
              </a:rPr>
              <a:t>https://github.com/Thunder10046/Smart_City_road_lights</a:t>
            </a:r>
            <a:endParaRPr lang="en-US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A591545-3BEF-BFD0-B3BC-7214C228530D}"/>
              </a:ext>
            </a:extLst>
          </p:cNvPr>
          <p:cNvGrpSpPr/>
          <p:nvPr/>
        </p:nvGrpSpPr>
        <p:grpSpPr>
          <a:xfrm>
            <a:off x="924654" y="1198903"/>
            <a:ext cx="13088366" cy="5635152"/>
            <a:chOff x="752531" y="2658252"/>
            <a:chExt cx="13088366" cy="5635152"/>
          </a:xfrm>
        </p:grpSpPr>
        <p:sp>
          <p:nvSpPr>
            <p:cNvPr id="3" name="Text 0"/>
            <p:cNvSpPr/>
            <p:nvPr/>
          </p:nvSpPr>
          <p:spPr>
            <a:xfrm>
              <a:off x="789503" y="2658252"/>
              <a:ext cx="9813131" cy="56388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400"/>
                </a:lnSpc>
                <a:buNone/>
              </a:pPr>
              <a:r>
                <a:rPr lang="en-US" sz="3550" dirty="0">
                  <a:solidFill>
                    <a:srgbClr val="5C4E3D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Key Benefits of the Smart Lighting System</a:t>
              </a:r>
              <a:endParaRPr lang="en-US" sz="3550" dirty="0"/>
            </a:p>
          </p:txBody>
        </p:sp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503" y="3742015"/>
              <a:ext cx="451128" cy="451128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421011" y="3710464"/>
              <a:ext cx="2672953" cy="2819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Reduced Consumption</a:t>
              </a:r>
              <a:endParaRPr lang="en-US" sz="175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421011" y="4100632"/>
              <a:ext cx="12419886" cy="2887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Significant reduction in energy consumption.</a:t>
              </a:r>
              <a:endParaRPr lang="en-US" sz="140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503" y="4962287"/>
              <a:ext cx="451128" cy="451128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421011" y="4930735"/>
              <a:ext cx="2382083" cy="2819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Smart Infrastructure</a:t>
              </a:r>
              <a:endParaRPr lang="en-US" sz="175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1421011" y="5320903"/>
              <a:ext cx="12419886" cy="2887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Contribution to future smart city initiatives.</a:t>
              </a:r>
              <a:endParaRPr lang="en-US" sz="140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503" y="6182558"/>
              <a:ext cx="451128" cy="451128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421011" y="6151007"/>
              <a:ext cx="2497693" cy="2819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Scalable and Modular</a:t>
              </a:r>
              <a:endParaRPr lang="en-US" sz="175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421011" y="6541175"/>
              <a:ext cx="12419886" cy="2887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Easy to scale and adapt to different environments.</a:t>
              </a:r>
              <a:endParaRPr lang="en-US" sz="1400" dirty="0"/>
            </a:p>
          </p:txBody>
        </p:sp>
        <p:sp>
          <p:nvSpPr>
            <p:cNvPr id="13" name="Text 7"/>
            <p:cNvSpPr/>
            <p:nvPr/>
          </p:nvSpPr>
          <p:spPr>
            <a:xfrm>
              <a:off x="752531" y="7229490"/>
              <a:ext cx="13051394" cy="10639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The smart lighting system offers reduced energy consumption, contributes to smart infrastructure development, and is scalable and modular, making it a cost-effective and sustainable solution for city lights. In </a:t>
              </a:r>
              <a:r>
                <a:rPr lang="en-US" sz="1400" b="1" dirty="0" err="1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Rajshahi</a:t>
              </a:r>
              <a:r>
                <a:rPr lang="en-US" sz="1400" b="1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,</a:t>
              </a:r>
              <a:r>
                <a:rPr lang="en-US" sz="14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 we see lights are used inconveniently. By this implementation, energy can be saved and wastage is reduced. Electricity is used in convenient manner, also in an intelligent way. </a:t>
              </a:r>
              <a:endParaRPr lang="en-US" sz="140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88B72-4374-BF0B-83FF-97D58E671FB2}"/>
              </a:ext>
            </a:extLst>
          </p:cNvPr>
          <p:cNvSpPr/>
          <p:nvPr/>
        </p:nvSpPr>
        <p:spPr>
          <a:xfrm>
            <a:off x="11725835" y="7226783"/>
            <a:ext cx="2904565" cy="1002817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0461"/>
            <a:ext cx="481976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303770" y="3700224"/>
            <a:ext cx="22860" cy="3742253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636425" y="4071461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7123867" y="3891558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25" y="3923407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338161" y="387024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Solar Integration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93790" y="4238030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Solar panel integration for off-grid operation.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483673" y="4921925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1" name="Shape 7"/>
          <p:cNvSpPr/>
          <p:nvPr/>
        </p:nvSpPr>
        <p:spPr>
          <a:xfrm>
            <a:off x="7123867" y="4742021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625" y="4773870"/>
            <a:ext cx="255151" cy="3189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65783" y="472070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Monitoring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8165783" y="5088493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Cloud-based monitoring with Arduino Cloud/IoT dashboards.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6636425" y="5687378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6" name="Shape 11"/>
          <p:cNvSpPr/>
          <p:nvPr/>
        </p:nvSpPr>
        <p:spPr>
          <a:xfrm>
            <a:off x="7123867" y="5507474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625" y="5539323"/>
            <a:ext cx="255151" cy="31896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338161" y="548616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Remote Alerts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93790" y="5853946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GSM/LoRa integration for remote alerts.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7483673" y="6452830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21" name="Shape 15"/>
          <p:cNvSpPr/>
          <p:nvPr/>
        </p:nvSpPr>
        <p:spPr>
          <a:xfrm>
            <a:off x="7123867" y="6272927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625" y="6304776"/>
            <a:ext cx="255151" cy="31896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165783" y="6251615"/>
            <a:ext cx="217765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Adaptive Brightness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8165783" y="6619399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Adaptive brightness based on vehicle speed/density.</a:t>
            </a:r>
            <a:endParaRPr lang="en-US" sz="13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B87FCA-6225-9B00-DDB9-BC52A9574818}"/>
              </a:ext>
            </a:extLst>
          </p:cNvPr>
          <p:cNvSpPr/>
          <p:nvPr/>
        </p:nvSpPr>
        <p:spPr>
          <a:xfrm>
            <a:off x="11735248" y="7153835"/>
            <a:ext cx="2895152" cy="1059902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05572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1045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smart city road lights project represents a step toward sustainable, intelligent city lighting by combining embedded systems, sensors, and automation. It is ready for future expansion and real-world deployment, offering a scalable and cost-effective solution for modern cities.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85CF16-A4D1-E1D9-6BCC-DC2B17CA4C89}"/>
              </a:ext>
            </a:extLst>
          </p:cNvPr>
          <p:cNvSpPr/>
          <p:nvPr/>
        </p:nvSpPr>
        <p:spPr>
          <a:xfrm>
            <a:off x="11441723" y="6635262"/>
            <a:ext cx="3188677" cy="1594338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757" y="1282744"/>
            <a:ext cx="10927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Addressing Inefficient Street Lighting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7"/>
            <a:ext cx="6244709" cy="2024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Current road lights, especially in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Rajshahi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City, waste electricity by remaining on continuously, lacking dynamic adaptation to automation or road activity. This necessitates an intelligent system that balances visibility and energy usage.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2024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Here, the proposal is to use a smart, energy-efficient street lighting system that dynamically adjusts brightness (automatically) based on sunlight and real-time object detection, optimizing both visibility and energy consumption.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9494E-83A3-ED97-0DCE-EC6065913E77}"/>
              </a:ext>
            </a:extLst>
          </p:cNvPr>
          <p:cNvSpPr/>
          <p:nvPr/>
        </p:nvSpPr>
        <p:spPr>
          <a:xfrm>
            <a:off x="11441723" y="6635262"/>
            <a:ext cx="3188677" cy="1594338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403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Objectives</a:t>
            </a:r>
            <a:endParaRPr lang="en-US" sz="44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60FC41-012E-3EB1-38F1-1AA8A1DD629C}"/>
              </a:ext>
            </a:extLst>
          </p:cNvPr>
          <p:cNvGrpSpPr/>
          <p:nvPr/>
        </p:nvGrpSpPr>
        <p:grpSpPr>
          <a:xfrm>
            <a:off x="793790" y="3301008"/>
            <a:ext cx="12601128" cy="1942028"/>
            <a:chOff x="793790" y="2946678"/>
            <a:chExt cx="12601128" cy="1942028"/>
          </a:xfrm>
        </p:grpSpPr>
        <p:sp>
          <p:nvSpPr>
            <p:cNvPr id="4" name="Shape 1"/>
            <p:cNvSpPr/>
            <p:nvPr/>
          </p:nvSpPr>
          <p:spPr>
            <a:xfrm>
              <a:off x="793790" y="2946678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F7EDD4"/>
            </a:solidFill>
            <a:ln w="7620">
              <a:solidFill>
                <a:srgbClr val="DDD3BA"/>
              </a:solidFill>
              <a:prstDash val="solid"/>
            </a:ln>
          </p:spPr>
        </p:sp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60" y="2989183"/>
              <a:ext cx="340162" cy="425291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1530906" y="294667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Cost-Effectiveness</a:t>
              </a:r>
              <a:endParaRPr lang="en-US" sz="2200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1530906" y="3437096"/>
              <a:ext cx="2927747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Develop a lighting system that is affordable to implement and maintain.</a:t>
              </a:r>
              <a:endParaRPr lang="en-US" sz="175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90435DF-7086-F5BD-9554-B21CE1E1F7A3}"/>
                </a:ext>
              </a:extLst>
            </p:cNvPr>
            <p:cNvGrpSpPr/>
            <p:nvPr/>
          </p:nvGrpSpPr>
          <p:grpSpPr>
            <a:xfrm>
              <a:off x="5407503" y="2946678"/>
              <a:ext cx="3664863" cy="1942028"/>
              <a:chOff x="4685467" y="2946678"/>
              <a:chExt cx="3664863" cy="1942028"/>
            </a:xfrm>
          </p:grpSpPr>
          <p:sp>
            <p:nvSpPr>
              <p:cNvPr id="8" name="Shape 4"/>
              <p:cNvSpPr/>
              <p:nvPr/>
            </p:nvSpPr>
            <p:spPr>
              <a:xfrm>
                <a:off x="4685467" y="2946678"/>
                <a:ext cx="510302" cy="510302"/>
              </a:xfrm>
              <a:prstGeom prst="roundRect">
                <a:avLst>
                  <a:gd name="adj" fmla="val 18669"/>
                </a:avLst>
              </a:prstGeom>
              <a:solidFill>
                <a:srgbClr val="F7EDD4"/>
              </a:solidFill>
              <a:ln w="7620">
                <a:solidFill>
                  <a:srgbClr val="DDD3BA"/>
                </a:solidFill>
                <a:prstDash val="solid"/>
              </a:ln>
            </p:spPr>
          </p:sp>
          <p:pic>
            <p:nvPicPr>
              <p:cNvPr id="9" name="Image 2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0537" y="2989183"/>
                <a:ext cx="340162" cy="425291"/>
              </a:xfrm>
              <a:prstGeom prst="rect">
                <a:avLst/>
              </a:prstGeom>
            </p:spPr>
          </p:pic>
          <p:sp>
            <p:nvSpPr>
              <p:cNvPr id="10" name="Text 5"/>
              <p:cNvSpPr/>
              <p:nvPr/>
            </p:nvSpPr>
            <p:spPr>
              <a:xfrm>
                <a:off x="5422583" y="2946678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454240"/>
                    </a:solidFill>
                    <a:latin typeface="Libre Baskerville" pitchFamily="34" charset="0"/>
                    <a:ea typeface="Libre Baskerville" pitchFamily="34" charset="-122"/>
                    <a:cs typeface="Libre Baskerville" pitchFamily="34" charset="-120"/>
                  </a:rPr>
                  <a:t>Energy-Saving</a:t>
                </a:r>
                <a:endParaRPr lang="en-US" sz="2200" dirty="0"/>
              </a:p>
            </p:txBody>
          </p:sp>
          <p:sp>
            <p:nvSpPr>
              <p:cNvPr id="11" name="Text 6"/>
              <p:cNvSpPr/>
              <p:nvPr/>
            </p:nvSpPr>
            <p:spPr>
              <a:xfrm>
                <a:off x="5422583" y="3437096"/>
                <a:ext cx="2927747" cy="145161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454240"/>
                    </a:solidFill>
                    <a:latin typeface="DM Sans" pitchFamily="34" charset="0"/>
                    <a:ea typeface="DM Sans" pitchFamily="34" charset="-122"/>
                    <a:cs typeface="DM Sans" pitchFamily="34" charset="-120"/>
                  </a:rPr>
                  <a:t>Minimize electricity consumption through intelligent control mechanisms.</a:t>
                </a:r>
                <a:endParaRPr lang="en-US" sz="175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7E6DF33-0F42-FBD1-A895-778C629FB184}"/>
                </a:ext>
              </a:extLst>
            </p:cNvPr>
            <p:cNvGrpSpPr/>
            <p:nvPr/>
          </p:nvGrpSpPr>
          <p:grpSpPr>
            <a:xfrm>
              <a:off x="9469125" y="2946678"/>
              <a:ext cx="3925793" cy="1942028"/>
              <a:chOff x="793790" y="5370671"/>
              <a:chExt cx="3925793" cy="1942028"/>
            </a:xfrm>
          </p:grpSpPr>
          <p:sp>
            <p:nvSpPr>
              <p:cNvPr id="12" name="Shape 7"/>
              <p:cNvSpPr/>
              <p:nvPr/>
            </p:nvSpPr>
            <p:spPr>
              <a:xfrm>
                <a:off x="793790" y="5370671"/>
                <a:ext cx="510302" cy="510302"/>
              </a:xfrm>
              <a:prstGeom prst="roundRect">
                <a:avLst>
                  <a:gd name="adj" fmla="val 18669"/>
                </a:avLst>
              </a:prstGeom>
              <a:solidFill>
                <a:srgbClr val="F7EDD4"/>
              </a:solidFill>
              <a:ln w="7620">
                <a:solidFill>
                  <a:srgbClr val="DDD3BA"/>
                </a:solidFill>
                <a:prstDash val="solid"/>
              </a:ln>
            </p:spPr>
          </p:sp>
          <p:pic>
            <p:nvPicPr>
              <p:cNvPr id="13" name="Image 3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860" y="5413177"/>
                <a:ext cx="340162" cy="425291"/>
              </a:xfrm>
              <a:prstGeom prst="rect">
                <a:avLst/>
              </a:prstGeom>
            </p:spPr>
          </p:pic>
          <p:sp>
            <p:nvSpPr>
              <p:cNvPr id="14" name="Text 8"/>
              <p:cNvSpPr/>
              <p:nvPr/>
            </p:nvSpPr>
            <p:spPr>
              <a:xfrm>
                <a:off x="1530906" y="5370671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454240"/>
                    </a:solidFill>
                    <a:latin typeface="Libre Baskerville" pitchFamily="34" charset="0"/>
                    <a:ea typeface="Libre Baskerville" pitchFamily="34" charset="-122"/>
                    <a:cs typeface="Libre Baskerville" pitchFamily="34" charset="-120"/>
                  </a:rPr>
                  <a:t>Smart Lighting</a:t>
                </a:r>
                <a:endParaRPr lang="en-US" sz="2200" dirty="0"/>
              </a:p>
            </p:txBody>
          </p:sp>
          <p:sp>
            <p:nvSpPr>
              <p:cNvPr id="15" name="Text 9"/>
              <p:cNvSpPr/>
              <p:nvPr/>
            </p:nvSpPr>
            <p:spPr>
              <a:xfrm>
                <a:off x="1530906" y="5861090"/>
                <a:ext cx="3188677" cy="145160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454240"/>
                    </a:solidFill>
                    <a:latin typeface="DM Sans" pitchFamily="34" charset="0"/>
                    <a:ea typeface="DM Sans" pitchFamily="34" charset="-122"/>
                    <a:cs typeface="DM Sans" pitchFamily="34" charset="-120"/>
                  </a:rPr>
                  <a:t>Implement a system that adapts to environmental conditions and user needs.</a:t>
                </a:r>
                <a:endParaRPr lang="en-US" sz="1750" dirty="0"/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8AB5B-E40D-4606-8394-5C3EAB0AD0B9}"/>
              </a:ext>
            </a:extLst>
          </p:cNvPr>
          <p:cNvSpPr/>
          <p:nvPr/>
        </p:nvSpPr>
        <p:spPr>
          <a:xfrm>
            <a:off x="11441723" y="6586895"/>
            <a:ext cx="3188677" cy="1594338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2B268-A086-45D3-72A4-C8626C3F4D41}"/>
              </a:ext>
            </a:extLst>
          </p:cNvPr>
          <p:cNvGrpSpPr/>
          <p:nvPr/>
        </p:nvGrpSpPr>
        <p:grpSpPr>
          <a:xfrm>
            <a:off x="6610696" y="677415"/>
            <a:ext cx="7556421" cy="6191727"/>
            <a:chOff x="6280190" y="1018937"/>
            <a:chExt cx="7556421" cy="6191727"/>
          </a:xfrm>
        </p:grpSpPr>
        <p:sp>
          <p:nvSpPr>
            <p:cNvPr id="3" name="Text 0"/>
            <p:cNvSpPr/>
            <p:nvPr/>
          </p:nvSpPr>
          <p:spPr>
            <a:xfrm>
              <a:off x="6280190" y="1018937"/>
              <a:ext cx="7556421" cy="14175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5C4E3D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Core Features of the Smart Lighting System</a:t>
              </a:r>
              <a:endParaRPr lang="en-US" sz="4450" dirty="0"/>
            </a:p>
          </p:txBody>
        </p:sp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90" y="2776657"/>
              <a:ext cx="566976" cy="566976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6280190" y="3570446"/>
              <a:ext cx="2291953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Day/Night Detection</a:t>
              </a:r>
              <a:endParaRPr lang="en-US" sz="22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6280190" y="4415195"/>
              <a:ext cx="2291953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Automatic detection using LDR (Light Dependent Resistor).</a:t>
              </a:r>
              <a:endParaRPr lang="en-US" sz="175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2304" y="2776657"/>
              <a:ext cx="566976" cy="566976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8912304" y="3570446"/>
              <a:ext cx="2292072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Motion-Based Control</a:t>
              </a:r>
              <a:endParaRPr lang="en-US" sz="2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8912304" y="4415195"/>
              <a:ext cx="2292072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Utilizing IR sensors for real-time object detection.</a:t>
              </a:r>
              <a:endParaRPr lang="en-US" sz="175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44538" y="2776657"/>
              <a:ext cx="566976" cy="566976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1544538" y="3570446"/>
              <a:ext cx="2291953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PWM Light Dimming</a:t>
              </a:r>
              <a:endParaRPr lang="en-US" sz="2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1544538" y="4415195"/>
              <a:ext cx="2291953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PWM-based light dimming and brightening for smooth control.</a:t>
              </a:r>
              <a:endParaRPr lang="en-US" sz="1750" dirty="0"/>
            </a:p>
          </p:txBody>
        </p:sp>
        <p:sp>
          <p:nvSpPr>
            <p:cNvPr id="13" name="Text 7"/>
            <p:cNvSpPr/>
            <p:nvPr/>
          </p:nvSpPr>
          <p:spPr>
            <a:xfrm>
              <a:off x="6280190" y="6121956"/>
              <a:ext cx="7556421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The smart lighting system incorporates automatic day/night detection using LDR sensors, motion-based control via IR sensors, and PWM-based light dimming for efficient energy management.</a:t>
              </a:r>
              <a:endParaRPr lang="en-US" sz="17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2B0FD29-DDC9-C050-6E69-7CA28429DE77}"/>
              </a:ext>
            </a:extLst>
          </p:cNvPr>
          <p:cNvSpPr/>
          <p:nvPr/>
        </p:nvSpPr>
        <p:spPr>
          <a:xfrm>
            <a:off x="11622795" y="7520939"/>
            <a:ext cx="3007605" cy="708661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C7A39-A934-A6A8-33C6-EAEE09BFBC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525" b="-186"/>
          <a:stretch/>
        </p:blipFill>
        <p:spPr>
          <a:xfrm>
            <a:off x="0" y="0"/>
            <a:ext cx="6048260" cy="8240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60A695A-9735-9C09-C143-4B4539F6F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298" y="5675412"/>
            <a:ext cx="2169389" cy="21693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5A880A-DD32-E82D-AA3A-E00B55A23E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69" t="13726" r="1111" b="14353"/>
          <a:stretch/>
        </p:blipFill>
        <p:spPr>
          <a:xfrm>
            <a:off x="3373348" y="2602638"/>
            <a:ext cx="2607904" cy="20427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685F34-024E-3894-57A0-B1CDF65B2A2F}"/>
              </a:ext>
            </a:extLst>
          </p:cNvPr>
          <p:cNvSpPr/>
          <p:nvPr/>
        </p:nvSpPr>
        <p:spPr>
          <a:xfrm>
            <a:off x="11441723" y="6604005"/>
            <a:ext cx="3188677" cy="1594338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/>
          <p:cNvSpPr/>
          <p:nvPr/>
        </p:nvSpPr>
        <p:spPr>
          <a:xfrm>
            <a:off x="6280190" y="672465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Hardware Components Overview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2166580"/>
            <a:ext cx="7556421" cy="1434346"/>
          </a:xfrm>
          <a:prstGeom prst="roundRect">
            <a:avLst>
              <a:gd name="adj" fmla="val 56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0572" y="2366962"/>
            <a:ext cx="282797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ESP32 Microcontroller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80572" y="2783800"/>
            <a:ext cx="715565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brain of the system, responsible for processing sensor data and controlling LEDs.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280190" y="3793688"/>
            <a:ext cx="7556421" cy="1125974"/>
          </a:xfrm>
          <a:prstGeom prst="roundRect">
            <a:avLst>
              <a:gd name="adj" fmla="val 719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80572" y="399407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LDR Sensor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80572" y="4410908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Detects ambient light levels to determine day or night.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280190" y="5112425"/>
            <a:ext cx="7556421" cy="1125974"/>
          </a:xfrm>
          <a:prstGeom prst="roundRect">
            <a:avLst>
              <a:gd name="adj" fmla="val 719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0572" y="531280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IR Sensors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80572" y="5729645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 motion of vehicles or pedestrians.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280190" y="6431161"/>
            <a:ext cx="7556421" cy="1125974"/>
          </a:xfrm>
          <a:prstGeom prst="roundRect">
            <a:avLst>
              <a:gd name="adj" fmla="val 719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80572" y="663154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LEDs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80572" y="7048381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illumination, with brightness controlled by PWM.</a:t>
            </a:r>
            <a:endParaRPr lang="en-US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73301A-52BE-A36D-66B2-196A37729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41" y="672465"/>
            <a:ext cx="3572210" cy="20104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AB121F-8F70-344C-7393-C076DA0246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33" t="14898" r="7260" b="23663"/>
          <a:stretch/>
        </p:blipFill>
        <p:spPr>
          <a:xfrm>
            <a:off x="166169" y="4565094"/>
            <a:ext cx="3722482" cy="1575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B8132B0-3D2F-E796-0846-07B7563F33B3}"/>
              </a:ext>
            </a:extLst>
          </p:cNvPr>
          <p:cNvGrpSpPr/>
          <p:nvPr/>
        </p:nvGrpSpPr>
        <p:grpSpPr>
          <a:xfrm>
            <a:off x="976669" y="1309866"/>
            <a:ext cx="13042821" cy="5146713"/>
            <a:chOff x="793789" y="2630508"/>
            <a:chExt cx="13042821" cy="5146713"/>
          </a:xfrm>
        </p:grpSpPr>
        <p:sp>
          <p:nvSpPr>
            <p:cNvPr id="3" name="Text 0"/>
            <p:cNvSpPr/>
            <p:nvPr/>
          </p:nvSpPr>
          <p:spPr>
            <a:xfrm>
              <a:off x="793790" y="2630508"/>
              <a:ext cx="5685473" cy="5316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150"/>
                </a:lnSpc>
                <a:buNone/>
              </a:pPr>
              <a:r>
                <a:rPr lang="en-US" sz="3300" dirty="0">
                  <a:solidFill>
                    <a:srgbClr val="5C4E3D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System Working Principle</a:t>
              </a:r>
              <a:endParaRPr lang="en-US" sz="3300" dirty="0"/>
            </a:p>
          </p:txBody>
        </p:sp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90" y="3672483"/>
              <a:ext cx="850583" cy="1020723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899523" y="3842504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65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Daytime</a:t>
              </a:r>
              <a:endParaRPr lang="en-US" sz="165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899523" y="4210288"/>
              <a:ext cx="11937087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All lights remain OFF to conserve energy.</a:t>
              </a:r>
              <a:endParaRPr lang="en-US" sz="130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4693206"/>
              <a:ext cx="850583" cy="1020723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899523" y="4863227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65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Nighttime (Default)</a:t>
              </a:r>
              <a:endParaRPr lang="en-US" sz="165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1899523" y="5231011"/>
              <a:ext cx="11937087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Lights stay </a:t>
              </a:r>
              <a:r>
                <a:rPr lang="en-US" sz="1300" b="1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DIM</a:t>
              </a:r>
              <a:r>
                <a:rPr lang="en-US" sz="13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 to provide minimal illumination.</a:t>
              </a:r>
              <a:endParaRPr lang="en-US" sz="130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5713928"/>
              <a:ext cx="850583" cy="1020723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899523" y="5883950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650" dirty="0">
                  <a:solidFill>
                    <a:srgbClr val="454240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Motion Detected</a:t>
              </a:r>
              <a:endParaRPr lang="en-US" sz="165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899523" y="6251734"/>
              <a:ext cx="11937087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Affected LEDs become BRIGHT to enhance visibility.</a:t>
              </a:r>
              <a:endParaRPr lang="en-US" sz="1300" dirty="0"/>
            </a:p>
          </p:txBody>
        </p:sp>
        <p:sp>
          <p:nvSpPr>
            <p:cNvPr id="13" name="Text 7"/>
            <p:cNvSpPr/>
            <p:nvPr/>
          </p:nvSpPr>
          <p:spPr>
            <a:xfrm>
              <a:off x="793789" y="7232867"/>
              <a:ext cx="13042821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454240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During daytime, all lights are off. At night, lights default to a dim setting, brightening only when motion is detected by the IR sensors, ensuring efficient energy use and enhanced visibility.</a:t>
              </a:r>
              <a:endParaRPr lang="en-US" sz="130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21EE30-F432-606F-B530-ED4B361B8DA7}"/>
              </a:ext>
            </a:extLst>
          </p:cNvPr>
          <p:cNvSpPr/>
          <p:nvPr/>
        </p:nvSpPr>
        <p:spPr>
          <a:xfrm>
            <a:off x="11441723" y="6635262"/>
            <a:ext cx="3188677" cy="1594338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56102"/>
            <a:ext cx="7650963" cy="590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Implementation (Schematic)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C0CB08-9376-FF5C-7AF2-9CF066B6FC32}"/>
              </a:ext>
            </a:extLst>
          </p:cNvPr>
          <p:cNvSpPr/>
          <p:nvPr/>
        </p:nvSpPr>
        <p:spPr>
          <a:xfrm>
            <a:off x="12339021" y="7315200"/>
            <a:ext cx="2291379" cy="83023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980A67-A8E4-2D65-362C-B80C09C5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956" y="1499240"/>
            <a:ext cx="8935697" cy="5553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BA3D2-3A8C-C29A-E6D9-6EBD5A9D5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1234B72-75D4-4598-F213-EB08C0985F9F}"/>
              </a:ext>
            </a:extLst>
          </p:cNvPr>
          <p:cNvSpPr/>
          <p:nvPr/>
        </p:nvSpPr>
        <p:spPr>
          <a:xfrm>
            <a:off x="793790" y="356102"/>
            <a:ext cx="5875951" cy="590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Implementation (Code)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67350C-4E30-7B02-5BCE-9A9363EA454F}"/>
              </a:ext>
            </a:extLst>
          </p:cNvPr>
          <p:cNvSpPr/>
          <p:nvPr/>
        </p:nvSpPr>
        <p:spPr>
          <a:xfrm>
            <a:off x="12339021" y="7315200"/>
            <a:ext cx="2291379" cy="83023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E602-D0F6-E757-E35F-C97A3E8799A0}"/>
              </a:ext>
            </a:extLst>
          </p:cNvPr>
          <p:cNvSpPr txBox="1"/>
          <p:nvPr/>
        </p:nvSpPr>
        <p:spPr>
          <a:xfrm>
            <a:off x="793790" y="1516829"/>
            <a:ext cx="5370342" cy="4749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int LDR = 34;                            // LDR pin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int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LedPins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[] = {18, 19, 21, 22, 23};    // LED pins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int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IRSensors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[] = {5, 17, 16, 4, 27};    // IR sensor pins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effectLst/>
                <a:latin typeface="Consolas" panose="020B0609020204030204" pitchFamily="49" charset="0"/>
              </a:rPr>
              <a:t>int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dimBrightness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64;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int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fullBrightness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255;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int buzzer = 26; 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effectLst/>
                <a:latin typeface="Consolas" panose="020B0609020204030204" pitchFamily="49" charset="0"/>
              </a:rPr>
              <a:t>const int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pwmFreq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5000;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const int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pwmResolution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8;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effectLst/>
                <a:latin typeface="Consolas" panose="020B0609020204030204" pitchFamily="49" charset="0"/>
              </a:rPr>
              <a:t>bool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nightModePrev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false;  // to detect transition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effectLst/>
                <a:latin typeface="Consolas" panose="020B0609020204030204" pitchFamily="49" charset="0"/>
              </a:rPr>
              <a:t>void setup()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Serial.begin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(115200);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pinMode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(buzzer, OUTPUT);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for (int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0;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&lt; 5;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++)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pinMode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LedPins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], OUTPUT);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pinMode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IRSensors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], INPUT);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ledcSetup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pwmFreq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pwmResolution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ledcAttachPin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LedPins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],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42AB31-8C19-CDDC-A13A-AAF5A1E8634D}"/>
              </a:ext>
            </a:extLst>
          </p:cNvPr>
          <p:cNvSpPr txBox="1"/>
          <p:nvPr/>
        </p:nvSpPr>
        <p:spPr>
          <a:xfrm>
            <a:off x="7315200" y="442036"/>
            <a:ext cx="7573384" cy="8159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void loop()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int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ldrValue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analogRead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(LDR);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bool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isNight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ldrValue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&lt; 1000);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effectLst/>
                <a:latin typeface="Consolas" panose="020B0609020204030204" pitchFamily="49" charset="0"/>
              </a:rPr>
              <a:t>  if (!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isNight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// DAY MODE: Turn off all LEDs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Serial.println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("Day Mode: All LEDs OFF");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for (int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0;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&lt; 5;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++)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ledcWrite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, 0);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nightModePrev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false;  // reset flag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} 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else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// NIGHT MODE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effectLst/>
                <a:latin typeface="Consolas" panose="020B0609020204030204" pitchFamily="49" charset="0"/>
              </a:rPr>
              <a:t>    if (!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nightModePrev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Serial.println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("Night Mode ON → Buzzing once...");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(buzzer, HIGH);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delay(800);  // Buzz for 1.5s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(buzzer, LOW);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nightModePrev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true; 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 // now we won't buzz again until next day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effectLst/>
                <a:latin typeface="Consolas" panose="020B0609020204030204" pitchFamily="49" charset="0"/>
              </a:rPr>
              <a:t>    for (int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0;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&lt; 5;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++)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int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sensor_status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digitalRead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IRSensors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effectLst/>
                <a:latin typeface="Consolas" panose="020B0609020204030204" pitchFamily="49" charset="0"/>
              </a:rPr>
              <a:t>      if 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sensor_status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 == HIGH)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  // No obstacle for this sensor, keep LED dim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ledcWrite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dimBrightness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Serial.print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("LED ");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Serial.print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);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Serial.println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(" Dim (No Obstacle)");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} 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else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  // Obstacle detected → instantly brighten corresponding LED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Serial.print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("Obstacle at IR ");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Serial.print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);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Serial.println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(" → Bright LED");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ledcWrite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effectLst/>
                <a:latin typeface="Consolas" panose="020B0609020204030204" pitchFamily="49" charset="0"/>
              </a:rPr>
              <a:t>fullBrightness</a:t>
            </a:r>
            <a:r>
              <a:rPr lang="en-US" sz="1000" b="0" dirty="0"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effectLst/>
                <a:latin typeface="Consolas" panose="020B0609020204030204" pitchFamily="49" charset="0"/>
              </a:rPr>
              <a:t>  delay(100);  // Prevent overwhelming the loop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sz="1000" b="0" dirty="0">
                <a:effectLst/>
                <a:latin typeface="Consolas" panose="020B0609020204030204" pitchFamily="49" charset="0"/>
              </a:rPr>
            </a:br>
            <a:endParaRPr lang="en-US" sz="10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3580-617D-53E6-009E-FCF21C3CC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FBDC969-FF8B-7100-6750-3EA8B0C9CE7D}"/>
              </a:ext>
            </a:extLst>
          </p:cNvPr>
          <p:cNvSpPr/>
          <p:nvPr/>
        </p:nvSpPr>
        <p:spPr>
          <a:xfrm>
            <a:off x="793790" y="356102"/>
            <a:ext cx="5875951" cy="590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Simulation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231594-1C4B-7F26-7C35-B82F02D53520}"/>
              </a:ext>
            </a:extLst>
          </p:cNvPr>
          <p:cNvSpPr/>
          <p:nvPr/>
        </p:nvSpPr>
        <p:spPr>
          <a:xfrm>
            <a:off x="12339021" y="7315200"/>
            <a:ext cx="2291379" cy="83023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Simulation">
            <a:hlinkClick r:id="" action="ppaction://media"/>
            <a:extLst>
              <a:ext uri="{FF2B5EF4-FFF2-40B4-BE49-F238E27FC236}">
                <a16:creationId xmlns:a16="http://schemas.microsoft.com/office/drawing/2014/main" id="{563D18F8-92CB-B458-ACE4-62068F5D3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7988" y="1436145"/>
            <a:ext cx="11030174" cy="62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1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1022</Words>
  <Application>Microsoft Office PowerPoint</Application>
  <PresentationFormat>Custom</PresentationFormat>
  <Paragraphs>138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Consolas</vt:lpstr>
      <vt:lpstr>Libre Baskerville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Raad</cp:lastModifiedBy>
  <cp:revision>19</cp:revision>
  <dcterms:created xsi:type="dcterms:W3CDTF">2025-04-14T18:06:28Z</dcterms:created>
  <dcterms:modified xsi:type="dcterms:W3CDTF">2025-04-14T18:47:52Z</dcterms:modified>
</cp:coreProperties>
</file>